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5" r:id="rId3"/>
    <p:sldId id="263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926638"/>
  <p:embeddedFontLst>
    <p:embeddedFont>
      <p:font typeface="Albertus MT" panose="020E06020303040203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" panose="020B0504020202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00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30B14-D06E-4F9B-8456-4FE97CD719E1}">
  <a:tblStyle styleId="{D5E30B14-D06E-4F9B-8456-4FE97CD719E1}" styleName="Table_0">
    <a:wholeTbl>
      <a:tcTxStyle>
        <a:font>
          <a:latin typeface="Cambria"/>
          <a:ea typeface="Cambria"/>
          <a:cs typeface="Cambria"/>
        </a:font>
        <a:srgbClr val="76923C"/>
      </a:tcTxStyle>
      <a:tcStyle>
        <a:tcBdr>
          <a:lef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4CC8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FD8E8"/>
          </a:solidFill>
        </a:fill>
      </a:tcStyle>
    </a:wholeTbl>
    <a:band1H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H>
    <a:band2H>
      <a:tcTxStyle/>
      <a:tcStyle>
        <a:tcBdr/>
      </a:tcStyle>
    </a:band2H>
    <a:band1V>
      <a:tcTxStyle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D5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5644" autoAdjust="0"/>
  </p:normalViewPr>
  <p:slideViewPr>
    <p:cSldViewPr snapToGrid="0">
      <p:cViewPr varScale="1">
        <p:scale>
          <a:sx n="98" d="100"/>
          <a:sy n="98" d="100"/>
        </p:scale>
        <p:origin x="20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243\Desktop\Relat&#243;rio%20OGM%201&#186;%20Semestre%202023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243\Desktop\Relat&#243;rio%20OGM%201&#186;%20Semestre%202023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243\Desktop\Relat&#243;rio%20OGM%201&#186;%20Semestre%202023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243\Desktop\Relat&#243;rio%20OGM%201&#186;%20Semestre%202023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243\Desktop\Relat&#243;rio%20OGM%201&#186;%20Semestre%202023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243\Desktop\Relat&#243;rio%20OGM%201&#186;%20Semestre%202023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075755165407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B8-4F6C-9EA6-C75885ABD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Secretarias!$A$4:$A$29</c:f>
              <c:strCache>
                <c:ptCount val="26"/>
                <c:pt idx="0">
                  <c:v>Saúde</c:v>
                </c:pt>
                <c:pt idx="1">
                  <c:v>Segurança</c:v>
                </c:pt>
                <c:pt idx="2">
                  <c:v>Educação</c:v>
                </c:pt>
                <c:pt idx="3">
                  <c:v>OGM</c:v>
                </c:pt>
                <c:pt idx="4">
                  <c:v>SSM</c:v>
                </c:pt>
                <c:pt idx="5">
                  <c:v>Meio Ambiente</c:v>
                </c:pt>
                <c:pt idx="6">
                  <c:v>Obras</c:v>
                </c:pt>
                <c:pt idx="7">
                  <c:v>SADS</c:v>
                </c:pt>
                <c:pt idx="8">
                  <c:v>Industria e Comércio</c:v>
                </c:pt>
                <c:pt idx="9">
                  <c:v>Governo</c:v>
                </c:pt>
                <c:pt idx="10">
                  <c:v>Planejamneto Urbanismo</c:v>
                </c:pt>
                <c:pt idx="11">
                  <c:v>Ganha Tempo</c:v>
                </c:pt>
                <c:pt idx="12">
                  <c:v>Finanças</c:v>
                </c:pt>
                <c:pt idx="13">
                  <c:v>Habitação</c:v>
                </c:pt>
                <c:pt idx="14">
                  <c:v>FIEB</c:v>
                </c:pt>
                <c:pt idx="15">
                  <c:v>Sec. Mulher</c:v>
                </c:pt>
                <c:pt idx="16">
                  <c:v>Administração</c:v>
                </c:pt>
                <c:pt idx="17">
                  <c:v>Cultura</c:v>
                </c:pt>
                <c:pt idx="18">
                  <c:v>Esporte</c:v>
                </c:pt>
                <c:pt idx="19">
                  <c:v>Juridico</c:v>
                </c:pt>
                <c:pt idx="20">
                  <c:v>SDPD</c:v>
                </c:pt>
                <c:pt idx="21">
                  <c:v>Familia</c:v>
                </c:pt>
                <c:pt idx="22">
                  <c:v>Suprimento</c:v>
                </c:pt>
                <c:pt idx="23">
                  <c:v>CIT</c:v>
                </c:pt>
                <c:pt idx="24">
                  <c:v>Comunicação </c:v>
                </c:pt>
                <c:pt idx="25">
                  <c:v>Gabinete Prefeito</c:v>
                </c:pt>
              </c:strCache>
            </c:strRef>
          </c:cat>
          <c:val>
            <c:numRef>
              <c:f>Secretarias!$B$4:$B$29</c:f>
              <c:numCache>
                <c:formatCode>General</c:formatCode>
                <c:ptCount val="26"/>
                <c:pt idx="0" formatCode="#,##0">
                  <c:v>3282</c:v>
                </c:pt>
                <c:pt idx="1">
                  <c:v>929</c:v>
                </c:pt>
                <c:pt idx="2">
                  <c:v>438</c:v>
                </c:pt>
                <c:pt idx="3">
                  <c:v>267</c:v>
                </c:pt>
                <c:pt idx="4">
                  <c:v>266</c:v>
                </c:pt>
                <c:pt idx="5">
                  <c:v>201</c:v>
                </c:pt>
                <c:pt idx="6">
                  <c:v>156</c:v>
                </c:pt>
                <c:pt idx="7">
                  <c:v>107</c:v>
                </c:pt>
                <c:pt idx="8">
                  <c:v>100</c:v>
                </c:pt>
                <c:pt idx="9">
                  <c:v>56</c:v>
                </c:pt>
                <c:pt idx="10">
                  <c:v>49</c:v>
                </c:pt>
                <c:pt idx="11">
                  <c:v>45</c:v>
                </c:pt>
                <c:pt idx="12">
                  <c:v>44</c:v>
                </c:pt>
                <c:pt idx="13">
                  <c:v>44</c:v>
                </c:pt>
                <c:pt idx="14">
                  <c:v>44</c:v>
                </c:pt>
                <c:pt idx="15">
                  <c:v>39</c:v>
                </c:pt>
                <c:pt idx="16">
                  <c:v>30</c:v>
                </c:pt>
                <c:pt idx="17">
                  <c:v>27</c:v>
                </c:pt>
                <c:pt idx="18">
                  <c:v>20</c:v>
                </c:pt>
                <c:pt idx="19">
                  <c:v>15</c:v>
                </c:pt>
                <c:pt idx="20">
                  <c:v>12</c:v>
                </c:pt>
                <c:pt idx="21">
                  <c:v>6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8-4F6C-9EA6-C75885ABD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0790272"/>
        <c:axId val="83147776"/>
      </c:barChart>
      <c:catAx>
        <c:axId val="6079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endParaRPr lang="pt-BR"/>
          </a:p>
        </c:txPr>
        <c:crossAx val="83147776"/>
        <c:crosses val="autoZero"/>
        <c:auto val="1"/>
        <c:lblAlgn val="ctr"/>
        <c:lblOffset val="100"/>
        <c:noMultiLvlLbl val="0"/>
      </c:catAx>
      <c:valAx>
        <c:axId val="83147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79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DF4-4583-81FE-4FC33C87A46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DF4-4583-81FE-4FC33C87A4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DF4-4583-81FE-4FC33C87A460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DF4-4583-81FE-4FC33C87A460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DF4-4583-81FE-4FC33C87A460}"/>
              </c:ext>
            </c:extLst>
          </c:dPt>
          <c:cat>
            <c:strRef>
              <c:f>Natureza!$A$4:$A$8</c:f>
              <c:strCache>
                <c:ptCount val="5"/>
                <c:pt idx="0">
                  <c:v>Reclamação</c:v>
                </c:pt>
                <c:pt idx="1">
                  <c:v>Informação</c:v>
                </c:pt>
                <c:pt idx="2">
                  <c:v>Elogio</c:v>
                </c:pt>
                <c:pt idx="3">
                  <c:v>Denuncia</c:v>
                </c:pt>
                <c:pt idx="4">
                  <c:v>Sugestão</c:v>
                </c:pt>
              </c:strCache>
            </c:strRef>
          </c:cat>
          <c:val>
            <c:numRef>
              <c:f>Natureza!$B$4:$B$8</c:f>
              <c:numCache>
                <c:formatCode>General</c:formatCode>
                <c:ptCount val="5"/>
                <c:pt idx="0">
                  <c:v>4854</c:v>
                </c:pt>
                <c:pt idx="1">
                  <c:v>708</c:v>
                </c:pt>
                <c:pt idx="2">
                  <c:v>328</c:v>
                </c:pt>
                <c:pt idx="3">
                  <c:v>232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4-4583-81FE-4FC33C87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4897608"/>
        <c:axId val="584895448"/>
        <c:axId val="589111800"/>
      </c:bar3DChart>
      <c:catAx>
        <c:axId val="58489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895448"/>
        <c:crosses val="autoZero"/>
        <c:auto val="1"/>
        <c:lblAlgn val="ctr"/>
        <c:lblOffset val="100"/>
        <c:noMultiLvlLbl val="0"/>
      </c:catAx>
      <c:valAx>
        <c:axId val="58489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897608"/>
        <c:crosses val="autoZero"/>
        <c:crossBetween val="between"/>
      </c:valAx>
      <c:serAx>
        <c:axId val="589111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58489544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30431738244468E-2"/>
          <c:y val="0.11733993295028443"/>
          <c:w val="0.41986925811356685"/>
          <c:h val="0.746741127274752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95-4AAE-90F2-034BF5DBA74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95-4AAE-90F2-034BF5DBA74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95-4AAE-90F2-034BF5DBA74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95-4AAE-90F2-034BF5DBA74C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95-4AAE-90F2-034BF5DBA74C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95-4AAE-90F2-034BF5DBA7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95-4AAE-90F2-034BF5DBA7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E95-4AAE-90F2-034BF5DBA74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E95-4AAE-90F2-034BF5DBA74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E95-4AAE-90F2-034BF5DBA74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E95-4AAE-90F2-034BF5DBA74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E95-4AAE-90F2-034BF5DBA74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FE95-4AAE-90F2-034BF5DBA74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FE95-4AAE-90F2-034BF5DBA74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Temas!$A$5:$A$18</c:f>
              <c:strCache>
                <c:ptCount val="14"/>
                <c:pt idx="0">
                  <c:v>Agenda Consulta</c:v>
                </c:pt>
                <c:pt idx="1">
                  <c:v>Demora Atendimento</c:v>
                </c:pt>
                <c:pt idx="2">
                  <c:v>Agenda exames </c:v>
                </c:pt>
                <c:pt idx="3">
                  <c:v>Atendimento Médico </c:v>
                </c:pt>
                <c:pt idx="4">
                  <c:v>Atendimento Recepção</c:v>
                </c:pt>
                <c:pt idx="5">
                  <c:v>Aulas</c:v>
                </c:pt>
                <c:pt idx="6">
                  <c:v>Pertubação do Sossego</c:v>
                </c:pt>
                <c:pt idx="7">
                  <c:v>Atendimento Geral </c:v>
                </c:pt>
                <c:pt idx="8">
                  <c:v>Fiscalização </c:v>
                </c:pt>
                <c:pt idx="9">
                  <c:v>Atendimento enfermagem </c:v>
                </c:pt>
                <c:pt idx="10">
                  <c:v>Limpeza Urbana </c:v>
                </c:pt>
                <c:pt idx="11">
                  <c:v>Assistencialismo </c:v>
                </c:pt>
                <c:pt idx="12">
                  <c:v>Manutenção </c:v>
                </c:pt>
                <c:pt idx="13">
                  <c:v>Agenda Cirurgia </c:v>
                </c:pt>
              </c:strCache>
            </c:strRef>
          </c:cat>
          <c:val>
            <c:numRef>
              <c:f>Temas!$B$5:$B$18</c:f>
              <c:numCache>
                <c:formatCode>General</c:formatCode>
                <c:ptCount val="14"/>
                <c:pt idx="0">
                  <c:v>609</c:v>
                </c:pt>
                <c:pt idx="1">
                  <c:v>514</c:v>
                </c:pt>
                <c:pt idx="2">
                  <c:v>458</c:v>
                </c:pt>
                <c:pt idx="3">
                  <c:v>454</c:v>
                </c:pt>
                <c:pt idx="4">
                  <c:v>316</c:v>
                </c:pt>
                <c:pt idx="5">
                  <c:v>279</c:v>
                </c:pt>
                <c:pt idx="6">
                  <c:v>230</c:v>
                </c:pt>
                <c:pt idx="7">
                  <c:v>136</c:v>
                </c:pt>
                <c:pt idx="8">
                  <c:v>129</c:v>
                </c:pt>
                <c:pt idx="9">
                  <c:v>128</c:v>
                </c:pt>
                <c:pt idx="10">
                  <c:v>97</c:v>
                </c:pt>
                <c:pt idx="11">
                  <c:v>90</c:v>
                </c:pt>
                <c:pt idx="12">
                  <c:v>87</c:v>
                </c:pt>
                <c:pt idx="1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E95-4AAE-90F2-034BF5DBA74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61156943501514"/>
          <c:y val="2.8858520411027249E-2"/>
          <c:w val="0.2744594715869883"/>
          <c:h val="0.948477088641924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20220897331237E-2"/>
          <c:y val="0.16118586356309234"/>
          <c:w val="0.43306728131409206"/>
          <c:h val="0.728644318401669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7C-48D6-8B3D-7309374A6E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7C-48D6-8B3D-7309374A6E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7C-48D6-8B3D-7309374A6E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7C-48D6-8B3D-7309374A6E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17C-48D6-8B3D-7309374A6E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17C-48D6-8B3D-7309374A6E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17C-48D6-8B3D-7309374A6E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17C-48D6-8B3D-7309374A6EE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17C-48D6-8B3D-7309374A6EE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17C-48D6-8B3D-7309374A6EE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17C-48D6-8B3D-7309374A6EE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17C-48D6-8B3D-7309374A6EE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17C-48D6-8B3D-7309374A6EE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17C-48D6-8B3D-7309374A6EE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E17C-48D6-8B3D-7309374A6E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Bairros!$A$4:$A$18</c:f>
              <c:strCache>
                <c:ptCount val="15"/>
                <c:pt idx="0">
                  <c:v>Centro</c:v>
                </c:pt>
                <c:pt idx="1">
                  <c:v>Pq. Camargos</c:v>
                </c:pt>
                <c:pt idx="2">
                  <c:v>Engenho Novo</c:v>
                </c:pt>
                <c:pt idx="3">
                  <c:v>Pa. Viana</c:v>
                </c:pt>
                <c:pt idx="4">
                  <c:v>Pq. Imperial</c:v>
                </c:pt>
                <c:pt idx="5">
                  <c:v>Jd. Mutinga</c:v>
                </c:pt>
                <c:pt idx="6">
                  <c:v>Jd. Belval</c:v>
                </c:pt>
                <c:pt idx="7">
                  <c:v>Jd. Tupanci</c:v>
                </c:pt>
                <c:pt idx="8">
                  <c:v>Jd. Silveira</c:v>
                </c:pt>
                <c:pt idx="9">
                  <c:v>Jd. Paulista</c:v>
                </c:pt>
                <c:pt idx="10">
                  <c:v>Jd. Tupã</c:v>
                </c:pt>
                <c:pt idx="11">
                  <c:v>Vale do Sol</c:v>
                </c:pt>
                <c:pt idx="12">
                  <c:v>Jd. Barueri </c:v>
                </c:pt>
                <c:pt idx="13">
                  <c:v>Jd. Maria Helena</c:v>
                </c:pt>
                <c:pt idx="14">
                  <c:v>Jd. Reginalice</c:v>
                </c:pt>
              </c:strCache>
            </c:strRef>
          </c:cat>
          <c:val>
            <c:numRef>
              <c:f>Bairros!$B$4:$B$18</c:f>
              <c:numCache>
                <c:formatCode>General</c:formatCode>
                <c:ptCount val="15"/>
                <c:pt idx="0">
                  <c:v>2934</c:v>
                </c:pt>
                <c:pt idx="1">
                  <c:v>246</c:v>
                </c:pt>
                <c:pt idx="2">
                  <c:v>183</c:v>
                </c:pt>
                <c:pt idx="3">
                  <c:v>182</c:v>
                </c:pt>
                <c:pt idx="4">
                  <c:v>177</c:v>
                </c:pt>
                <c:pt idx="5">
                  <c:v>163</c:v>
                </c:pt>
                <c:pt idx="6">
                  <c:v>140</c:v>
                </c:pt>
                <c:pt idx="7">
                  <c:v>111</c:v>
                </c:pt>
                <c:pt idx="8">
                  <c:v>96</c:v>
                </c:pt>
                <c:pt idx="9">
                  <c:v>88</c:v>
                </c:pt>
                <c:pt idx="10">
                  <c:v>79</c:v>
                </c:pt>
                <c:pt idx="11">
                  <c:v>76</c:v>
                </c:pt>
                <c:pt idx="12">
                  <c:v>72</c:v>
                </c:pt>
                <c:pt idx="13">
                  <c:v>66</c:v>
                </c:pt>
                <c:pt idx="1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17C-48D6-8B3D-7309374A6E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83028925508033"/>
          <c:y val="2.2309874932627503E-2"/>
          <c:w val="0.23886043239440427"/>
          <c:h val="0.921252794845015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16633980360142E-2"/>
          <c:y val="0.12128943257736337"/>
          <c:w val="0.43466608357381142"/>
          <c:h val="0.751710667243408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EC-4A0F-9EA8-6111BD1E239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EC-4A0F-9EA8-6111BD1E239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EC-4A0F-9EA8-6111BD1E2399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EC-4A0F-9EA8-6111BD1E239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4EC-4A0F-9EA8-6111BD1E239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'Tempo de Resposta'!$A$6:$A$10</c:f>
              <c:strCache>
                <c:ptCount val="5"/>
                <c:pt idx="0">
                  <c:v>Até 24h</c:v>
                </c:pt>
                <c:pt idx="1">
                  <c:v>Até 48h</c:v>
                </c:pt>
                <c:pt idx="2">
                  <c:v>Até 6 dias</c:v>
                </c:pt>
                <c:pt idx="3">
                  <c:v>Até 15 dias</c:v>
                </c:pt>
                <c:pt idx="4">
                  <c:v>Mais 15 dias</c:v>
                </c:pt>
              </c:strCache>
            </c:strRef>
          </c:cat>
          <c:val>
            <c:numRef>
              <c:f>'Tempo de Resposta'!$B$6:$B$10</c:f>
              <c:numCache>
                <c:formatCode>General</c:formatCode>
                <c:ptCount val="5"/>
                <c:pt idx="0">
                  <c:v>1106</c:v>
                </c:pt>
                <c:pt idx="1">
                  <c:v>620</c:v>
                </c:pt>
                <c:pt idx="2">
                  <c:v>722</c:v>
                </c:pt>
                <c:pt idx="3">
                  <c:v>828</c:v>
                </c:pt>
                <c:pt idx="4">
                  <c:v>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EC-4A0F-9EA8-6111BD1E23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67389032740989"/>
          <c:y val="0.10905014689840674"/>
          <c:w val="0.17138574946368543"/>
          <c:h val="0.767657485253953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77209588319756E-3"/>
          <c:y val="0.17169971765975148"/>
          <c:w val="0.65435544114677968"/>
          <c:h val="0.728328865058087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40-42EF-9007-677A84132B03}"/>
              </c:ext>
            </c:extLst>
          </c:dPt>
          <c:dPt>
            <c:idx val="1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E40-42EF-9007-677A84132B03}"/>
              </c:ext>
            </c:extLst>
          </c:dPt>
          <c:dPt>
            <c:idx val="2"/>
            <c:bubble3D val="0"/>
            <c:explosion val="9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E40-42EF-9007-677A84132B0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Ouvidorias!$A$4:$A$6</c:f>
              <c:strCache>
                <c:ptCount val="3"/>
                <c:pt idx="0">
                  <c:v>Ouvidoria</c:v>
                </c:pt>
                <c:pt idx="1">
                  <c:v>Saúde</c:v>
                </c:pt>
                <c:pt idx="2">
                  <c:v>Segurança</c:v>
                </c:pt>
              </c:strCache>
            </c:strRef>
          </c:cat>
          <c:val>
            <c:numRef>
              <c:f>Ouvidorias!$B$4:$B$6</c:f>
              <c:numCache>
                <c:formatCode>General</c:formatCode>
                <c:ptCount val="3"/>
                <c:pt idx="0">
                  <c:v>6184</c:v>
                </c:pt>
                <c:pt idx="1">
                  <c:v>2856</c:v>
                </c:pt>
                <c:pt idx="2">
                  <c:v>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40-42EF-9007-677A84132B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5458644592502"/>
          <c:y val="0.21399368541049449"/>
          <c:w val="0.18752490073356218"/>
          <c:h val="0.540922049416529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1" y="4715156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46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Google Shape;129;g4c6841b5dc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128;g4c6841b5dc_0_4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2" name="Google Shape;129;g4c6841b5dc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8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138;g4c6841b5dc_0_5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Google Shape;139;g4c6841b5dc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138;g4c6841b5dc_0_5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0" name="Google Shape;139;g4c6841b5dc_0_5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54;g4c6841b5dc_0_8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6" name="Google Shape;155;g4c6841b5dc_0_8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86;g4c6841b5dc_0_10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4" name="Google Shape;187;g4c6841b5dc_0_1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5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73;g4c6841b5dc_0_9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74;g4c6841b5dc_0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0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73;g4c6841b5dc_0_9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174;g4c6841b5dc_0_9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504020202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50402020203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0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B9A8C7C-3097-44C5-AEF8-0071DB0E0E33}" type="slidenum">
              <a:rPr lang="pt-BR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36;p16"/>
          <p:cNvSpPr txBox="1">
            <a:spLocks noGrp="1"/>
          </p:cNvSpPr>
          <p:nvPr>
            <p:ph type="title"/>
          </p:nvPr>
        </p:nvSpPr>
        <p:spPr>
          <a:xfrm>
            <a:off x="3118981" y="0"/>
            <a:ext cx="602502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Secretaria 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(Reclamações, Denúncias, Elogios, Informações e Sugestões)</a:t>
            </a:r>
          </a:p>
        </p:txBody>
      </p:sp>
      <p:pic>
        <p:nvPicPr>
          <p:cNvPr id="6" name="Picture 2" descr="C:\Users\103748\Downloads\WhatsApp Image 2019-01-14 at 14.43.41.jpeg">
            <a:extLst>
              <a:ext uri="{FF2B5EF4-FFF2-40B4-BE49-F238E27FC236}">
                <a16:creationId xmlns:a16="http://schemas.microsoft.com/office/drawing/2014/main" id="{62F3C9B0-118C-A948-662E-A6606EE2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" y="121024"/>
            <a:ext cx="8834717" cy="6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8C8951-EF9D-718F-1128-7345D7EFEAE2}"/>
              </a:ext>
            </a:extLst>
          </p:cNvPr>
          <p:cNvSpPr txBox="1"/>
          <p:nvPr/>
        </p:nvSpPr>
        <p:spPr>
          <a:xfrm>
            <a:off x="2232212" y="4276167"/>
            <a:ext cx="494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Ouvidoria Geral do Município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Relatório Janeiro à Junho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Helvetica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03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Google Shape;135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Google Shape;136;p16"/>
          <p:cNvSpPr txBox="1">
            <a:spLocks noGrp="1"/>
          </p:cNvSpPr>
          <p:nvPr>
            <p:ph type="title"/>
          </p:nvPr>
        </p:nvSpPr>
        <p:spPr>
          <a:xfrm>
            <a:off x="3118981" y="0"/>
            <a:ext cx="602502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Secretaria  </a:t>
            </a:r>
            <a:r>
              <a:rPr lang="pt-BR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(Reclamações, Denúncias, Elogios, Informações e Sugestões)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975474" y="6310841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6128"/>
              </p:ext>
            </p:extLst>
          </p:nvPr>
        </p:nvGraphicFramePr>
        <p:xfrm>
          <a:off x="332231" y="1875431"/>
          <a:ext cx="8190689" cy="434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691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oogle Shape;14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Google Shape;145;p17"/>
          <p:cNvSpPr txBox="1">
            <a:spLocks noGrp="1"/>
          </p:cNvSpPr>
          <p:nvPr>
            <p:ph type="title"/>
          </p:nvPr>
        </p:nvSpPr>
        <p:spPr>
          <a:xfrm>
            <a:off x="4023360" y="41852"/>
            <a:ext cx="4637313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Total Geral de Demandas por Natureza 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12331" y="6247081"/>
            <a:ext cx="135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AEAD421-40D1-8368-EB9C-4C13DEFD0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864422"/>
              </p:ext>
            </p:extLst>
          </p:nvPr>
        </p:nvGraphicFramePr>
        <p:xfrm>
          <a:off x="758757" y="1322963"/>
          <a:ext cx="7707706" cy="442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045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oogle Shape;144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Google Shape;145;p17"/>
          <p:cNvSpPr txBox="1">
            <a:spLocks noGrp="1"/>
          </p:cNvSpPr>
          <p:nvPr>
            <p:ph type="title"/>
          </p:nvPr>
        </p:nvSpPr>
        <p:spPr>
          <a:xfrm>
            <a:off x="3644537" y="0"/>
            <a:ext cx="5264332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Principais Temas  Gerais 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38885" y="6348338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CF47D36-E2C7-C26D-1CC5-B20D2DAA6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330721"/>
              </p:ext>
            </p:extLst>
          </p:nvPr>
        </p:nvGraphicFramePr>
        <p:xfrm>
          <a:off x="787940" y="1575881"/>
          <a:ext cx="8025320" cy="468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5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59;p19"/>
          <p:cNvSpPr txBox="1">
            <a:spLocks noChangeArrowheads="1"/>
          </p:cNvSpPr>
          <p:nvPr/>
        </p:nvSpPr>
        <p:spPr bwMode="auto">
          <a:xfrm>
            <a:off x="1638300" y="3719513"/>
            <a:ext cx="3000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900"/>
              </a:spcBef>
              <a:spcAft>
                <a:spcPts val="1875"/>
              </a:spcAft>
              <a:buClr>
                <a:srgbClr val="000000"/>
              </a:buClr>
              <a:buFont typeface="Arial" charset="0"/>
              <a:buNone/>
            </a:pPr>
            <a:r>
              <a:rPr lang="pt-BR" b="1" dirty="0">
                <a:solidFill>
                  <a:srgbClr val="993274"/>
                </a:solidFill>
                <a:latin typeface="Helvetica Neue"/>
                <a:sym typeface="Helvetica Neue"/>
              </a:rPr>
              <a:t> </a:t>
            </a:r>
            <a:endParaRPr lang="pt-BR" b="1" dirty="0">
              <a:solidFill>
                <a:srgbClr val="993274"/>
              </a:solidFill>
              <a:latin typeface="Helvetica"/>
            </a:endParaRPr>
          </a:p>
        </p:txBody>
      </p:sp>
      <p:sp>
        <p:nvSpPr>
          <p:cNvPr id="15363" name="Google Shape;163;p19"/>
          <p:cNvSpPr txBox="1">
            <a:spLocks noChangeArrowheads="1"/>
          </p:cNvSpPr>
          <p:nvPr/>
        </p:nvSpPr>
        <p:spPr bwMode="auto">
          <a:xfrm>
            <a:off x="1787524" y="4512889"/>
            <a:ext cx="2701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900"/>
              </a:spcBef>
              <a:spcAft>
                <a:spcPts val="1875"/>
              </a:spcAft>
              <a:buClr>
                <a:srgbClr val="000000"/>
              </a:buClr>
              <a:buFont typeface="Arial" charset="0"/>
              <a:buNone/>
            </a:pPr>
            <a:endParaRPr lang="pt-BR" b="1" dirty="0">
              <a:solidFill>
                <a:srgbClr val="993274"/>
              </a:solidFill>
              <a:latin typeface="Helvetica"/>
            </a:endParaRPr>
          </a:p>
        </p:txBody>
      </p:sp>
      <p:sp>
        <p:nvSpPr>
          <p:cNvPr id="15364" name="Google Shape;164;p19"/>
          <p:cNvSpPr txBox="1">
            <a:spLocks noChangeArrowheads="1"/>
          </p:cNvSpPr>
          <p:nvPr/>
        </p:nvSpPr>
        <p:spPr bwMode="auto">
          <a:xfrm>
            <a:off x="1717675" y="5521325"/>
            <a:ext cx="3000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900"/>
              </a:spcBef>
              <a:spcAft>
                <a:spcPts val="1875"/>
              </a:spcAft>
              <a:buClr>
                <a:srgbClr val="000000"/>
              </a:buClr>
              <a:buFont typeface="Arial" charset="0"/>
              <a:buNone/>
            </a:pPr>
            <a:endParaRPr lang="pt-BR" b="1" dirty="0">
              <a:solidFill>
                <a:srgbClr val="993274"/>
              </a:solidFill>
              <a:latin typeface="Helvetica"/>
            </a:endParaRPr>
          </a:p>
        </p:txBody>
      </p:sp>
      <p:sp>
        <p:nvSpPr>
          <p:cNvPr id="15365" name="Google Shape;165;p19"/>
          <p:cNvSpPr txBox="1">
            <a:spLocks noChangeArrowheads="1"/>
          </p:cNvSpPr>
          <p:nvPr/>
        </p:nvSpPr>
        <p:spPr bwMode="auto">
          <a:xfrm>
            <a:off x="6049963" y="3662363"/>
            <a:ext cx="2701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900"/>
              </a:spcBef>
              <a:spcAft>
                <a:spcPts val="1875"/>
              </a:spcAft>
              <a:buClr>
                <a:srgbClr val="000000"/>
              </a:buClr>
              <a:buFont typeface="Arial" charset="0"/>
              <a:buNone/>
            </a:pPr>
            <a:endParaRPr lang="pt-BR" b="1" dirty="0">
              <a:solidFill>
                <a:srgbClr val="993274"/>
              </a:solidFill>
              <a:latin typeface="Helvetica"/>
            </a:endParaRPr>
          </a:p>
        </p:txBody>
      </p:sp>
      <p:sp>
        <p:nvSpPr>
          <p:cNvPr id="15366" name="Google Shape;167;p19"/>
          <p:cNvSpPr txBox="1">
            <a:spLocks noChangeArrowheads="1"/>
          </p:cNvSpPr>
          <p:nvPr/>
        </p:nvSpPr>
        <p:spPr bwMode="auto">
          <a:xfrm>
            <a:off x="6049963" y="4637088"/>
            <a:ext cx="2701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900"/>
              </a:spcBef>
              <a:spcAft>
                <a:spcPts val="1875"/>
              </a:spcAft>
              <a:buClr>
                <a:srgbClr val="000000"/>
              </a:buClr>
              <a:buFont typeface="Arial" charset="0"/>
              <a:buNone/>
            </a:pPr>
            <a:endParaRPr lang="pt-BR" b="1" dirty="0">
              <a:solidFill>
                <a:srgbClr val="993274"/>
              </a:solidFill>
              <a:latin typeface="Helvetica"/>
            </a:endParaRPr>
          </a:p>
        </p:txBody>
      </p:sp>
      <p:sp>
        <p:nvSpPr>
          <p:cNvPr id="15367" name="Google Shape;169;p19"/>
          <p:cNvSpPr txBox="1">
            <a:spLocks noChangeArrowheads="1"/>
          </p:cNvSpPr>
          <p:nvPr/>
        </p:nvSpPr>
        <p:spPr bwMode="auto">
          <a:xfrm>
            <a:off x="6135796" y="5618076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spcBef>
                <a:spcPts val="900"/>
              </a:spcBef>
              <a:spcAft>
                <a:spcPts val="1875"/>
              </a:spcAft>
              <a:buClr>
                <a:srgbClr val="000000"/>
              </a:buClr>
              <a:buFont typeface="Arial" charset="0"/>
              <a:buNone/>
            </a:pPr>
            <a:endParaRPr lang="pt-BR" b="1" dirty="0">
              <a:solidFill>
                <a:srgbClr val="993274"/>
              </a:solidFill>
              <a:latin typeface="Helvetica"/>
              <a:sym typeface="Helvetica Neue"/>
            </a:endParaRPr>
          </a:p>
        </p:txBody>
      </p:sp>
      <p:pic>
        <p:nvPicPr>
          <p:cNvPr id="15368" name="Google Shape;170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Google Shape;171;p19"/>
          <p:cNvSpPr txBox="1">
            <a:spLocks noGrp="1"/>
          </p:cNvSpPr>
          <p:nvPr>
            <p:ph type="title"/>
          </p:nvPr>
        </p:nvSpPr>
        <p:spPr>
          <a:xfrm>
            <a:off x="3519814" y="0"/>
            <a:ext cx="5232074" cy="11890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18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Principais Bairros 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963393" y="6281800"/>
            <a:ext cx="134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18BECC2-F7FD-4020-EF4F-C3E036DE6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041871"/>
              </p:ext>
            </p:extLst>
          </p:nvPr>
        </p:nvGraphicFramePr>
        <p:xfrm>
          <a:off x="505837" y="1287836"/>
          <a:ext cx="8122597" cy="48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20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oogle Shape;190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Google Shape;191;p21"/>
          <p:cNvSpPr txBox="1">
            <a:spLocks noGrp="1"/>
          </p:cNvSpPr>
          <p:nvPr>
            <p:ph type="title"/>
          </p:nvPr>
        </p:nvSpPr>
        <p:spPr>
          <a:xfrm>
            <a:off x="3657600" y="46038"/>
            <a:ext cx="497527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Canais utilizados pelo Cidadão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b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endParaRPr lang="pt-BR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7412" name="CaixaDeTexto 1"/>
          <p:cNvSpPr txBox="1">
            <a:spLocks noChangeArrowheads="1"/>
          </p:cNvSpPr>
          <p:nvPr/>
        </p:nvSpPr>
        <p:spPr bwMode="auto">
          <a:xfrm>
            <a:off x="7519884" y="6357213"/>
            <a:ext cx="11942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4" y="1296466"/>
            <a:ext cx="876216" cy="770021"/>
          </a:xfrm>
          <a:prstGeom prst="rect">
            <a:avLst/>
          </a:prstGeom>
        </p:spPr>
      </p:pic>
      <p:pic>
        <p:nvPicPr>
          <p:cNvPr id="17" name="Google Shape;158;p19" descr="C:\Users\103748\Desktop\Fotos\ouvidor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6" y="1249433"/>
            <a:ext cx="775854" cy="86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" y="3257309"/>
            <a:ext cx="856463" cy="882629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2" y="4400181"/>
            <a:ext cx="680777" cy="970891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63" y="2268844"/>
            <a:ext cx="880295" cy="80727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6" y="2309741"/>
            <a:ext cx="874248" cy="725475"/>
          </a:xfrm>
          <a:prstGeom prst="rect">
            <a:avLst/>
          </a:prstGeom>
        </p:spPr>
      </p:pic>
      <p:pic>
        <p:nvPicPr>
          <p:cNvPr id="46" name="Google Shape;158;p19" descr="C:\Users\103748\Desktop\Fotos\ouvidori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6" y="1249433"/>
            <a:ext cx="775854" cy="8640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aixaDeTexto 46"/>
          <p:cNvSpPr txBox="1"/>
          <p:nvPr/>
        </p:nvSpPr>
        <p:spPr>
          <a:xfrm>
            <a:off x="1604500" y="346779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APP BARUERI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704       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509336" y="170246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   TELEFONE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      </a:t>
            </a:r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1.888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604500" y="4587008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FORMULÁRIO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643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</a:t>
            </a:r>
          </a:p>
          <a:p>
            <a:r>
              <a:rPr lang="pt-BR" sz="1200" b="1" dirty="0">
                <a:solidFill>
                  <a:srgbClr val="FF0000"/>
                </a:solidFill>
                <a:latin typeface="+mj-lt"/>
              </a:rPr>
              <a:t>        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267618" y="1450645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WHATSAPP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797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</a:t>
            </a:r>
            <a:endParaRPr lang="pt-BR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267618" y="2552782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ALÔ BARUERI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176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604500" y="2460451"/>
            <a:ext cx="103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E-MAIL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1.743</a:t>
            </a:r>
          </a:p>
          <a:p>
            <a:pPr algn="ctr"/>
            <a:endParaRPr lang="pt-BR" sz="1200" b="1" dirty="0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94" y="3467790"/>
            <a:ext cx="1343431" cy="411919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5848479" y="3467790"/>
            <a:ext cx="209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RECLAME  </a:t>
            </a:r>
            <a:r>
              <a:rPr lang="pt-BR" sz="1200" b="1" dirty="0">
                <a:latin typeface="+mj-lt"/>
              </a:rPr>
              <a:t>AQUI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+mj-lt"/>
              </a:rPr>
              <a:t>81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5" y="5539916"/>
            <a:ext cx="949919" cy="971186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1482309" y="5675146"/>
            <a:ext cx="230530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pt-BR" sz="1200" b="1" dirty="0"/>
          </a:p>
          <a:p>
            <a:r>
              <a:rPr lang="pt-BR" sz="1200" b="1" dirty="0">
                <a:latin typeface="Helvetica" panose="020B0504020202030204" pitchFamily="34" charset="0"/>
              </a:rPr>
              <a:t>ATENDIMENTO PESSOAL</a:t>
            </a:r>
          </a:p>
          <a:p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                 142  </a:t>
            </a:r>
          </a:p>
          <a:p>
            <a:pPr algn="ctr"/>
            <a:r>
              <a:rPr lang="pt-BR" dirty="0">
                <a:latin typeface="Albertus MT" panose="020E0602030304020304" pitchFamily="34" charset="0"/>
              </a:rPr>
              <a:t>	</a:t>
            </a:r>
            <a:endParaRPr lang="pt-BR" b="1" dirty="0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pic>
        <p:nvPicPr>
          <p:cNvPr id="1027" name="Picture 3" descr="C:\Users\103748\Desktop\308b4978318a5ac83e6b128c3250474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88" y="4271385"/>
            <a:ext cx="761215" cy="7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52512" y="4483305"/>
            <a:ext cx="11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latin typeface="Helvetica" panose="020B0504020202030204" pitchFamily="34" charset="0"/>
              </a:rPr>
              <a:t>INSTAGRAM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05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252511" y="5794676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Helvetica" panose="020B0504020202030204" pitchFamily="34" charset="0"/>
              </a:rPr>
              <a:t>FACEBOOK</a:t>
            </a:r>
          </a:p>
          <a:p>
            <a:r>
              <a:rPr lang="pt-BR" sz="1200" b="1" dirty="0">
                <a:latin typeface="Helvetica" panose="020B0504020202030204" pitchFamily="34" charset="0"/>
              </a:rPr>
              <a:t>       </a:t>
            </a:r>
            <a:r>
              <a:rPr lang="pt-BR" sz="1200" b="1" dirty="0">
                <a:solidFill>
                  <a:srgbClr val="FF0000"/>
                </a:solidFill>
                <a:latin typeface="Helvetica" panose="020B0504020202030204" pitchFamily="34" charset="0"/>
              </a:rPr>
              <a:t>05</a:t>
            </a:r>
          </a:p>
          <a:p>
            <a:endParaRPr lang="pt-BR" sz="1200" b="1" dirty="0">
              <a:latin typeface="Helvetica" panose="020B0504020202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60C12A-62BA-F9F2-1207-5FE3C18BD7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1341" y="5654643"/>
            <a:ext cx="551538" cy="5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83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Google Shape;184;p20"/>
          <p:cNvSpPr txBox="1">
            <a:spLocks noGrp="1"/>
          </p:cNvSpPr>
          <p:nvPr>
            <p:ph type="title"/>
          </p:nvPr>
        </p:nvSpPr>
        <p:spPr>
          <a:xfrm>
            <a:off x="3461658" y="0"/>
            <a:ext cx="5319088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b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</a:b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Tempo de Resposta e Finalização  ao Munícipe 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endParaRPr lang="pt-BR" b="1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22735" y="6270650"/>
            <a:ext cx="12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6F1A612-9004-0B1D-D08B-0F50B66E5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612421"/>
              </p:ext>
            </p:extLst>
          </p:nvPr>
        </p:nvGraphicFramePr>
        <p:xfrm>
          <a:off x="875489" y="1485900"/>
          <a:ext cx="7692314" cy="444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608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83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Google Shape;184;p20"/>
          <p:cNvSpPr txBox="1">
            <a:spLocks noGrp="1"/>
          </p:cNvSpPr>
          <p:nvPr>
            <p:ph type="title"/>
          </p:nvPr>
        </p:nvSpPr>
        <p:spPr>
          <a:xfrm>
            <a:off x="3461658" y="0"/>
            <a:ext cx="5273780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OUVIDORIA MUNICIPAL</a:t>
            </a:r>
            <a:r>
              <a:rPr lang="pt-BR" sz="2400" b="1" dirty="0">
                <a:solidFill>
                  <a:schemeClr val="bg1"/>
                </a:solidFill>
                <a:cs typeface="Helvetica" pitchFamily="34" charset="0"/>
                <a:sym typeface="Calibri" pitchFamily="34" charset="0"/>
              </a:rPr>
              <a:t>                     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Demandas OGM, Ouvidoria Saúde Ouvidoria GCM                            Jan à </a:t>
            </a:r>
            <a:r>
              <a:rPr lang="pt-BR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Jun</a:t>
            </a:r>
            <a:r>
              <a:rPr lang="pt-B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Calibri" pitchFamily="34" charset="0"/>
              </a:rPr>
              <a:t>/2023</a:t>
            </a:r>
            <a:endParaRPr lang="pt-BR" b="1" dirty="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22735" y="6270650"/>
            <a:ext cx="124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Helvetica" panose="020B0504020202030204" pitchFamily="34" charset="0"/>
              </a:rPr>
              <a:t>Total: 6.184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EAB0B9A-D9E8-4E52-E653-B10EE392E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28427"/>
              </p:ext>
            </p:extLst>
          </p:nvPr>
        </p:nvGraphicFramePr>
        <p:xfrm>
          <a:off x="924128" y="1652587"/>
          <a:ext cx="7643675" cy="422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82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18133</TotalTime>
  <Words>199</Words>
  <Application>Microsoft Office PowerPoint</Application>
  <PresentationFormat>Apresentação na tela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Helvetica</vt:lpstr>
      <vt:lpstr>Calibri</vt:lpstr>
      <vt:lpstr>Albertus MT</vt:lpstr>
      <vt:lpstr>Arial</vt:lpstr>
      <vt:lpstr>Helvetica Neue</vt:lpstr>
      <vt:lpstr>Tema do Office</vt:lpstr>
      <vt:lpstr>OUVIDORIA MUNICIPAL Total Geral de Demandas por Secretaria  Jan à Jun/2023 (Reclamações, Denúncias, Elogios, Informações e Sugestões)</vt:lpstr>
      <vt:lpstr>OUVIDORIA MUNICIPAL Total Geral de Demandas por Secretaria  Jan à Jun/2023 (Reclamações, Denúncias, Elogios, Informações e Sugestões)</vt:lpstr>
      <vt:lpstr>OUVIDORIA MUNICIPAL Total Geral de Demandas por Natureza Jan à Jun/2023</vt:lpstr>
      <vt:lpstr>OUVIDORIA MUNICIPAL Principais Temas  Gerais  Jan à Jun/2023</vt:lpstr>
      <vt:lpstr>OUVIDORIA MUNICIPAL Principais Bairros  Jan à Jun/2023</vt:lpstr>
      <vt:lpstr>OUVIDORIA MUNICIPAL Canais utilizados pelo Cidadão Jan à Jun/2023 </vt:lpstr>
      <vt:lpstr>OUVIDORIA MUNICIPAL Tempo de Resposta e Finalização  ao Munícipe Jan à Jun/2023</vt:lpstr>
      <vt:lpstr>OUVIDORIA MUNICIPAL                     Demandas OGM, Ouvidoria Saúde Ouvidoria GCM                            Jan à Jun/2023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Bispo de Souza Silva</dc:creator>
  <cp:lastModifiedBy>CAROLINA FRANCISCA DA SILVA VIEIRA</cp:lastModifiedBy>
  <cp:revision>1229</cp:revision>
  <cp:lastPrinted>2022-05-04T18:00:00Z</cp:lastPrinted>
  <dcterms:modified xsi:type="dcterms:W3CDTF">2023-09-22T14:51:30Z</dcterms:modified>
</cp:coreProperties>
</file>